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88" r:id="rId10"/>
    <p:sldId id="3463" r:id="rId11"/>
    <p:sldId id="3464" r:id="rId12"/>
    <p:sldId id="3465" r:id="rId13"/>
    <p:sldId id="3466" r:id="rId14"/>
    <p:sldId id="3467" r:id="rId15"/>
    <p:sldId id="3468" r:id="rId16"/>
    <p:sldId id="3469" r:id="rId17"/>
    <p:sldId id="3470" r:id="rId18"/>
    <p:sldId id="3471" r:id="rId19"/>
    <p:sldId id="3472" r:id="rId20"/>
    <p:sldId id="3473" r:id="rId21"/>
    <p:sldId id="270" r:id="rId22"/>
    <p:sldId id="286" r:id="rId23"/>
    <p:sldId id="281" r:id="rId24"/>
    <p:sldId id="282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Montserrat" panose="00000500000000000000" pitchFamily="2" charset="-52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OzTwDaEtbE9+qyi1CVG61wxSW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29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28763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2075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8726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22011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2924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06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0142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46286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1419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4608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7029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4332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3" name="Google Shape;47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2" name="Google Shape;4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710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8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9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0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40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2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3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43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43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43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5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5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5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5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6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6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6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6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6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7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47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47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47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47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7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47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0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0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0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1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1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1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32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32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32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32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32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32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3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4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4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5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7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36" y="1847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867547" y="574513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478DFE-1F56-4E4B-969E-03FD2CDE7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98494"/>
            <a:ext cx="11620500" cy="53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635568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01E2ED-EDA2-4F2E-8662-12C46585B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1506070"/>
            <a:ext cx="11677650" cy="525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9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618462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9E3A1A-AA8D-40FB-9E58-8BC8A046F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12" y="1425388"/>
            <a:ext cx="11687175" cy="528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83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653497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96A49C-0C76-47C0-AEF2-2C455077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362" y="1541928"/>
            <a:ext cx="11725275" cy="51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556584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7DF4CB9-24DE-4168-8293-061FFDFE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1434352"/>
            <a:ext cx="11639550" cy="52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49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556584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F3FB099-1E1A-468B-8753-143825DFF882}"/>
              </a:ext>
            </a:extLst>
          </p:cNvPr>
          <p:cNvSpPr txBox="1">
            <a:spLocks/>
          </p:cNvSpPr>
          <p:nvPr/>
        </p:nvSpPr>
        <p:spPr>
          <a:xfrm>
            <a:off x="830265" y="1422291"/>
            <a:ext cx="10478865" cy="46316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                                                   </a:t>
            </a:r>
            <a:r>
              <a:rPr lang="en-US" sz="3200" dirty="0"/>
              <a:t> Endpoints:</a:t>
            </a:r>
            <a:endParaRPr lang="ru-RU" sz="3200" dirty="0"/>
          </a:p>
          <a:p>
            <a:endParaRPr lang="en-US" sz="3200" dirty="0"/>
          </a:p>
          <a:p>
            <a:r>
              <a:rPr lang="en-US" sz="3200" dirty="0">
                <a:latin typeface="Droid Sans Mono"/>
              </a:rPr>
              <a:t>citrus-http –  Http Rest </a:t>
            </a:r>
            <a:r>
              <a:rPr lang="ru-RU" sz="3200" dirty="0">
                <a:latin typeface="Droid Sans Mono"/>
              </a:rPr>
              <a:t>клиент или сервер</a:t>
            </a:r>
            <a:endParaRPr lang="en-US" sz="3200" dirty="0">
              <a:latin typeface="Droid Sans Mono"/>
            </a:endParaRPr>
          </a:p>
          <a:p>
            <a:r>
              <a:rPr lang="en-US" sz="3200" dirty="0">
                <a:latin typeface="Droid Sans Mono"/>
              </a:rPr>
              <a:t>citrus-</a:t>
            </a:r>
            <a:r>
              <a:rPr lang="en-US" sz="3200" dirty="0" err="1">
                <a:latin typeface="Droid Sans Mono"/>
              </a:rPr>
              <a:t>jms</a:t>
            </a:r>
            <a:r>
              <a:rPr lang="en-US" sz="3200" dirty="0">
                <a:latin typeface="Droid Sans Mono"/>
              </a:rPr>
              <a:t> – JMS </a:t>
            </a:r>
            <a:r>
              <a:rPr lang="ru-RU" sz="3200" dirty="0">
                <a:latin typeface="Droid Sans Mono"/>
              </a:rPr>
              <a:t>менеджер очередей сообщений</a:t>
            </a:r>
            <a:endParaRPr lang="en-US" sz="3200" dirty="0">
              <a:latin typeface="Droid Sans Mono"/>
            </a:endParaRPr>
          </a:p>
          <a:p>
            <a:r>
              <a:rPr lang="en-US" sz="3200" dirty="0">
                <a:latin typeface="Droid Sans Mono"/>
              </a:rPr>
              <a:t>citrus-</a:t>
            </a:r>
            <a:r>
              <a:rPr lang="en-US" sz="3200" dirty="0" err="1">
                <a:latin typeface="Droid Sans Mono"/>
              </a:rPr>
              <a:t>ws</a:t>
            </a:r>
            <a:r>
              <a:rPr lang="ru-RU" sz="3200" dirty="0">
                <a:latin typeface="Droid Sans Mono"/>
              </a:rPr>
              <a:t> </a:t>
            </a:r>
            <a:r>
              <a:rPr lang="en-US" sz="3200" dirty="0">
                <a:latin typeface="Droid Sans Mono"/>
              </a:rPr>
              <a:t>– SOAP </a:t>
            </a:r>
            <a:r>
              <a:rPr lang="ru-RU" sz="3200" dirty="0">
                <a:latin typeface="Droid Sans Mono"/>
              </a:rPr>
              <a:t>клиент или сервер</a:t>
            </a:r>
            <a:endParaRPr lang="en-US" sz="3200" dirty="0">
              <a:latin typeface="Droid Sans Mono"/>
            </a:endParaRPr>
          </a:p>
          <a:p>
            <a:r>
              <a:rPr lang="en-US" sz="3200" dirty="0">
                <a:latin typeface="Droid Sans Mono"/>
              </a:rPr>
              <a:t>citrus-mail</a:t>
            </a:r>
            <a:r>
              <a:rPr lang="ru-RU" sz="3200" dirty="0">
                <a:latin typeface="Droid Sans Mono"/>
              </a:rPr>
              <a:t> – </a:t>
            </a:r>
            <a:r>
              <a:rPr lang="en-US" sz="3200" dirty="0">
                <a:latin typeface="Droid Sans Mono"/>
              </a:rPr>
              <a:t>SMTP </a:t>
            </a:r>
            <a:r>
              <a:rPr lang="ru-RU" sz="3200" dirty="0">
                <a:latin typeface="Droid Sans Mono"/>
              </a:rPr>
              <a:t>клиент или сервер</a:t>
            </a:r>
            <a:endParaRPr lang="en-US" sz="3200" dirty="0">
              <a:latin typeface="Droid Sans Mono"/>
            </a:endParaRPr>
          </a:p>
          <a:p>
            <a:r>
              <a:rPr lang="en-US" sz="3200" dirty="0">
                <a:latin typeface="Droid Sans Mono"/>
              </a:rPr>
              <a:t>citrus-docker</a:t>
            </a:r>
            <a:r>
              <a:rPr lang="ru-RU" sz="3200" dirty="0">
                <a:latin typeface="Droid Sans Mono"/>
              </a:rPr>
              <a:t> – </a:t>
            </a:r>
            <a:r>
              <a:rPr lang="en-US" sz="3200" dirty="0">
                <a:latin typeface="Droid Sans Mono"/>
              </a:rPr>
              <a:t>Docker </a:t>
            </a:r>
            <a:r>
              <a:rPr lang="ru-RU" sz="3200" dirty="0">
                <a:latin typeface="Droid Sans Mono"/>
              </a:rPr>
              <a:t>менеджмент контейнеров</a:t>
            </a:r>
            <a:endParaRPr lang="en-US" sz="3200" dirty="0">
              <a:latin typeface="Droid Sans Mono"/>
            </a:endParaRPr>
          </a:p>
          <a:p>
            <a:r>
              <a:rPr lang="en-US" sz="3200" dirty="0">
                <a:latin typeface="Droid Sans Mono"/>
              </a:rPr>
              <a:t>citrus-camel</a:t>
            </a:r>
            <a:r>
              <a:rPr lang="ru-RU" sz="3200" dirty="0">
                <a:latin typeface="Droid Sans Mono"/>
              </a:rPr>
              <a:t> – </a:t>
            </a:r>
            <a:r>
              <a:rPr lang="en-US" sz="3200" dirty="0">
                <a:latin typeface="Droid Sans Mono"/>
              </a:rPr>
              <a:t>Apache Camel endpoint</a:t>
            </a:r>
          </a:p>
          <a:p>
            <a:r>
              <a:rPr lang="en-US" sz="3200" dirty="0">
                <a:latin typeface="Droid Sans Mono"/>
              </a:rPr>
              <a:t>citrus-</a:t>
            </a:r>
            <a:r>
              <a:rPr lang="en-US" sz="3200" dirty="0" err="1">
                <a:latin typeface="Droid Sans Mono"/>
              </a:rPr>
              <a:t>ssh</a:t>
            </a:r>
            <a:r>
              <a:rPr lang="ru-RU" sz="3200" dirty="0">
                <a:latin typeface="Droid Sans Mono"/>
              </a:rPr>
              <a:t> – </a:t>
            </a:r>
            <a:r>
              <a:rPr lang="en-US" sz="3200" dirty="0">
                <a:latin typeface="Droid Sans Mono"/>
              </a:rPr>
              <a:t>SSH </a:t>
            </a:r>
            <a:r>
              <a:rPr lang="ru-RU" sz="3200" dirty="0">
                <a:latin typeface="Droid Sans Mono"/>
              </a:rPr>
              <a:t>клиент или сервер</a:t>
            </a:r>
            <a:endParaRPr lang="en-US" sz="3200" dirty="0">
              <a:latin typeface="Droid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3372975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556584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F3FB099-1E1A-468B-8753-143825DFF882}"/>
              </a:ext>
            </a:extLst>
          </p:cNvPr>
          <p:cNvSpPr txBox="1">
            <a:spLocks/>
          </p:cNvSpPr>
          <p:nvPr/>
        </p:nvSpPr>
        <p:spPr>
          <a:xfrm>
            <a:off x="830265" y="1422291"/>
            <a:ext cx="10478865" cy="463166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                                                   </a:t>
            </a:r>
            <a:r>
              <a:rPr lang="en-US" sz="3200" dirty="0"/>
              <a:t> </a:t>
            </a:r>
            <a:r>
              <a:rPr lang="en-US" sz="4000" dirty="0"/>
              <a:t>Test actions:</a:t>
            </a:r>
          </a:p>
          <a:p>
            <a:r>
              <a:rPr lang="en-US" sz="2800" dirty="0">
                <a:latin typeface="Droid Sans Mono"/>
              </a:rPr>
              <a:t>e</a:t>
            </a:r>
            <a:r>
              <a:rPr lang="en-US" sz="2800" b="0" i="0" dirty="0">
                <a:effectLst/>
                <a:latin typeface="Droid Sans Mono"/>
              </a:rPr>
              <a:t>cho </a:t>
            </a:r>
            <a:r>
              <a:rPr lang="en-US" sz="2800" dirty="0">
                <a:latin typeface="Droid Sans Mono"/>
              </a:rPr>
              <a:t>–</a:t>
            </a:r>
            <a:r>
              <a:rPr lang="en-US" sz="2800" b="0" i="0" dirty="0">
                <a:effectLst/>
                <a:latin typeface="Droid Sans Mono"/>
              </a:rPr>
              <a:t>  </a:t>
            </a:r>
            <a:r>
              <a:rPr lang="ru-RU" sz="2800" b="0" i="0" dirty="0">
                <a:effectLst/>
                <a:latin typeface="Droid Sans Mono"/>
              </a:rPr>
              <a:t>вывод сообщений в консоль</a:t>
            </a:r>
            <a:endParaRPr lang="en-US" sz="2800" b="0" i="0" dirty="0">
              <a:effectLst/>
              <a:latin typeface="Droid Sans Mono"/>
            </a:endParaRPr>
          </a:p>
          <a:p>
            <a:r>
              <a:rPr lang="en-US" sz="2800" dirty="0">
                <a:latin typeface="Droid Sans Mono"/>
              </a:rPr>
              <a:t>send – </a:t>
            </a:r>
            <a:r>
              <a:rPr lang="ru-RU" sz="2800" dirty="0">
                <a:latin typeface="Droid Sans Mono"/>
              </a:rPr>
              <a:t>отправка сообщения</a:t>
            </a:r>
            <a:r>
              <a:rPr lang="en-US" sz="2800" dirty="0">
                <a:latin typeface="Droid Sans Mono"/>
              </a:rPr>
              <a:t> </a:t>
            </a:r>
          </a:p>
          <a:p>
            <a:r>
              <a:rPr lang="en-US" sz="2800" dirty="0">
                <a:latin typeface="Droid Sans Mono"/>
              </a:rPr>
              <a:t>receive</a:t>
            </a:r>
            <a:r>
              <a:rPr lang="ru-RU" sz="2800" dirty="0">
                <a:latin typeface="Droid Sans Mono"/>
              </a:rPr>
              <a:t> </a:t>
            </a:r>
            <a:r>
              <a:rPr lang="en-US" sz="2800" dirty="0">
                <a:latin typeface="Droid Sans Mono"/>
              </a:rPr>
              <a:t>– </a:t>
            </a:r>
            <a:r>
              <a:rPr lang="ru-RU" sz="2800" dirty="0">
                <a:latin typeface="Droid Sans Mono"/>
              </a:rPr>
              <a:t>получение сообщения</a:t>
            </a:r>
            <a:endParaRPr lang="en-US" sz="2800" dirty="0">
              <a:latin typeface="Droid Sans Mono"/>
            </a:endParaRPr>
          </a:p>
          <a:p>
            <a:r>
              <a:rPr lang="en-US" sz="2800" dirty="0">
                <a:latin typeface="Droid Sans Mono"/>
              </a:rPr>
              <a:t>sleep</a:t>
            </a:r>
            <a:r>
              <a:rPr lang="ru-RU" sz="2800" dirty="0">
                <a:latin typeface="Droid Sans Mono"/>
              </a:rPr>
              <a:t> – выставление ожидания</a:t>
            </a:r>
            <a:endParaRPr lang="en-US" sz="2800" dirty="0">
              <a:latin typeface="Droid Sans Mono"/>
            </a:endParaRPr>
          </a:p>
          <a:p>
            <a:r>
              <a:rPr lang="en-US" sz="2800" dirty="0" err="1">
                <a:latin typeface="Droid Sans Mono"/>
              </a:rPr>
              <a:t>sql</a:t>
            </a:r>
            <a:r>
              <a:rPr lang="ru-RU" sz="2800" dirty="0">
                <a:latin typeface="Droid Sans Mono"/>
              </a:rPr>
              <a:t> – выполнение </a:t>
            </a:r>
            <a:r>
              <a:rPr lang="en-US" sz="2800" dirty="0" err="1">
                <a:latin typeface="Droid Sans Mono"/>
              </a:rPr>
              <a:t>sql</a:t>
            </a:r>
            <a:r>
              <a:rPr lang="en-US" sz="2800" dirty="0">
                <a:latin typeface="Droid Sans Mono"/>
              </a:rPr>
              <a:t> </a:t>
            </a:r>
            <a:r>
              <a:rPr lang="ru-RU" sz="2800" dirty="0">
                <a:latin typeface="Droid Sans Mono"/>
              </a:rPr>
              <a:t>запроса</a:t>
            </a:r>
            <a:endParaRPr lang="en-US" sz="2800" dirty="0">
              <a:latin typeface="Droid Sans Mono"/>
            </a:endParaRPr>
          </a:p>
          <a:p>
            <a:r>
              <a:rPr lang="en-US" sz="2800" dirty="0">
                <a:latin typeface="Droid Sans Mono"/>
              </a:rPr>
              <a:t>parallel</a:t>
            </a:r>
            <a:r>
              <a:rPr lang="ru-RU" sz="2800" dirty="0">
                <a:latin typeface="Droid Sans Mono"/>
              </a:rPr>
              <a:t> – выполнение действий в несколько потоков</a:t>
            </a:r>
            <a:endParaRPr lang="en-US" sz="2800" dirty="0">
              <a:latin typeface="Droid Sans Mono"/>
            </a:endParaRPr>
          </a:p>
          <a:p>
            <a:r>
              <a:rPr lang="en-US" sz="2800" dirty="0">
                <a:latin typeface="Droid Sans Mono"/>
              </a:rPr>
              <a:t>conditional</a:t>
            </a:r>
            <a:r>
              <a:rPr lang="ru-RU" sz="2800" dirty="0">
                <a:latin typeface="Droid Sans Mono"/>
              </a:rPr>
              <a:t> – выполнение основанное на каком-либо условии</a:t>
            </a:r>
            <a:endParaRPr lang="en-US" sz="2800" dirty="0">
              <a:latin typeface="Droid Sans Mono"/>
            </a:endParaRPr>
          </a:p>
          <a:p>
            <a:r>
              <a:rPr lang="en-US" sz="2800" b="0" i="0" dirty="0">
                <a:effectLst/>
                <a:latin typeface="Droid Sans Mono"/>
              </a:rPr>
              <a:t>iterate</a:t>
            </a:r>
            <a:r>
              <a:rPr lang="ru-RU" sz="2800" b="0" i="0" dirty="0">
                <a:effectLst/>
                <a:latin typeface="Droid Sans Mono"/>
              </a:rPr>
              <a:t> – выполнение с определенной пер</a:t>
            </a:r>
            <a:r>
              <a:rPr lang="ru-RU" sz="2800" dirty="0">
                <a:latin typeface="Droid Sans Mono"/>
              </a:rPr>
              <a:t>и</a:t>
            </a:r>
            <a:r>
              <a:rPr lang="ru-RU" sz="2800" b="0" i="0" dirty="0">
                <a:effectLst/>
                <a:latin typeface="Droid Sans Mono"/>
              </a:rPr>
              <a:t>одичностью</a:t>
            </a:r>
            <a:endParaRPr lang="en-US" sz="2800" b="0" i="0" dirty="0">
              <a:effectLst/>
              <a:latin typeface="Droid Sans Mono"/>
            </a:endParaRPr>
          </a:p>
          <a:p>
            <a:r>
              <a:rPr lang="en-US" sz="2800" dirty="0"/>
              <a:t>repeat-on-error</a:t>
            </a:r>
            <a:r>
              <a:rPr lang="ru-RU" sz="2800" dirty="0"/>
              <a:t> – выполнение при возникновении ошибки</a:t>
            </a:r>
          </a:p>
        </p:txBody>
      </p:sp>
    </p:spTree>
    <p:extLst>
      <p:ext uri="{BB962C8B-B14F-4D97-AF65-F5344CB8AC3E}">
        <p14:creationId xmlns:p14="http://schemas.microsoft.com/office/powerpoint/2010/main" val="393930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556584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F3FB099-1E1A-468B-8753-143825DFF882}"/>
              </a:ext>
            </a:extLst>
          </p:cNvPr>
          <p:cNvSpPr txBox="1">
            <a:spLocks/>
          </p:cNvSpPr>
          <p:nvPr/>
        </p:nvSpPr>
        <p:spPr>
          <a:xfrm>
            <a:off x="830265" y="1422291"/>
            <a:ext cx="10748733" cy="51785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                                                   </a:t>
            </a:r>
            <a:r>
              <a:rPr lang="en-US" sz="3200" dirty="0"/>
              <a:t>        Citrus features:</a:t>
            </a:r>
          </a:p>
          <a:p>
            <a:endParaRPr lang="en-US" sz="2400" dirty="0"/>
          </a:p>
          <a:p>
            <a:r>
              <a:rPr lang="en-US" sz="2400" b="0" i="0" dirty="0" err="1">
                <a:effectLst/>
                <a:latin typeface="Droid Sans Mono"/>
              </a:rPr>
              <a:t>citrus:concat</a:t>
            </a:r>
            <a:r>
              <a:rPr lang="en-US" sz="2400" b="0" i="0" dirty="0">
                <a:effectLst/>
                <a:latin typeface="Droid Sans Mono"/>
              </a:rPr>
              <a:t>('Text1', 'Text2', 'Text3', ${text}, 'Text5', …, '</a:t>
            </a:r>
            <a:r>
              <a:rPr lang="en-US" sz="2400" b="0" i="0" dirty="0" err="1">
                <a:effectLst/>
                <a:latin typeface="Droid Sans Mono"/>
              </a:rPr>
              <a:t>TextN</a:t>
            </a:r>
            <a:r>
              <a:rPr lang="en-US" sz="2400" b="0" i="0" dirty="0">
                <a:effectLst/>
                <a:latin typeface="Droid Sans Mono"/>
              </a:rPr>
              <a:t>’)</a:t>
            </a:r>
          </a:p>
          <a:p>
            <a:r>
              <a:rPr lang="en-US" sz="2400" b="0" i="0" dirty="0" err="1">
                <a:effectLst/>
                <a:latin typeface="Droid Sans Mono"/>
              </a:rPr>
              <a:t>citrus:substring</a:t>
            </a:r>
            <a:r>
              <a:rPr lang="en-US" sz="2400" b="0" i="0" dirty="0">
                <a:effectLst/>
                <a:latin typeface="Droid Sans Mono"/>
              </a:rPr>
              <a:t>('Hello Test Framework', 0, 5)</a:t>
            </a:r>
            <a:endParaRPr lang="en-US" sz="2400" dirty="0">
              <a:latin typeface="Droid Sans Mono"/>
            </a:endParaRPr>
          </a:p>
          <a:p>
            <a:r>
              <a:rPr lang="en-US" sz="2400" b="0" i="0" dirty="0" err="1">
                <a:effectLst/>
                <a:latin typeface="Droid Sans Mono"/>
              </a:rPr>
              <a:t>citrus:stringLength</a:t>
            </a:r>
            <a:r>
              <a:rPr lang="en-US" sz="2400" b="0" i="0" dirty="0">
                <a:effectLst/>
                <a:latin typeface="Droid Sans Mono"/>
              </a:rPr>
              <a:t>('Hello Test Framework’)</a:t>
            </a:r>
          </a:p>
          <a:p>
            <a:r>
              <a:rPr lang="en-US" sz="2400" b="0" i="0" dirty="0" err="1">
                <a:effectLst/>
                <a:latin typeface="Droid Sans Mono"/>
              </a:rPr>
              <a:t>citrus:round</a:t>
            </a:r>
            <a:r>
              <a:rPr lang="en-US" sz="2400" b="0" i="0" dirty="0">
                <a:effectLst/>
                <a:latin typeface="Droid Sans Mono"/>
              </a:rPr>
              <a:t>('3.14’)</a:t>
            </a:r>
          </a:p>
          <a:p>
            <a:r>
              <a:rPr lang="en-US" sz="2400" b="0" i="0" dirty="0" err="1">
                <a:effectLst/>
                <a:latin typeface="Droid Sans Mono"/>
              </a:rPr>
              <a:t>citrus:currentDate</a:t>
            </a:r>
            <a:r>
              <a:rPr lang="en-US" sz="2400" b="0" i="0" dirty="0">
                <a:effectLst/>
                <a:latin typeface="Droid Sans Mono"/>
              </a:rPr>
              <a:t>('</a:t>
            </a:r>
            <a:r>
              <a:rPr lang="en-US" sz="2400" b="0" i="0" dirty="0" err="1">
                <a:effectLst/>
                <a:latin typeface="Droid Sans Mono"/>
              </a:rPr>
              <a:t>yyyy</a:t>
            </a:r>
            <a:r>
              <a:rPr lang="en-US" sz="2400" b="0" i="0" dirty="0">
                <a:effectLst/>
                <a:latin typeface="Droid Sans Mono"/>
              </a:rPr>
              <a:t>-MM-dd </a:t>
            </a:r>
            <a:r>
              <a:rPr lang="en-US" sz="2400" b="0" i="0" dirty="0" err="1">
                <a:effectLst/>
                <a:latin typeface="Droid Sans Mono"/>
              </a:rPr>
              <a:t>HH:mm:ss</a:t>
            </a:r>
            <a:r>
              <a:rPr lang="en-US" sz="2400" b="0" i="0" dirty="0">
                <a:effectLst/>
                <a:latin typeface="Droid Sans Mono"/>
              </a:rPr>
              <a:t>’)</a:t>
            </a:r>
          </a:p>
          <a:p>
            <a:r>
              <a:rPr lang="en-US" sz="2400" b="0" i="0" dirty="0" err="1">
                <a:effectLst/>
                <a:latin typeface="Droid Sans Mono"/>
              </a:rPr>
              <a:t>citrus:upperCase</a:t>
            </a:r>
            <a:r>
              <a:rPr lang="en-US" sz="2400" b="0" i="0" dirty="0">
                <a:effectLst/>
                <a:latin typeface="Droid Sans Mono"/>
              </a:rPr>
              <a:t>('Hello Test Framework’)</a:t>
            </a:r>
          </a:p>
          <a:p>
            <a:r>
              <a:rPr lang="en-US" sz="2400" b="0" i="0" dirty="0" err="1">
                <a:effectLst/>
                <a:latin typeface="Droid Sans Mono"/>
              </a:rPr>
              <a:t>citrus:</a:t>
            </a:r>
            <a:r>
              <a:rPr lang="en-US" sz="2400" dirty="0" err="1">
                <a:latin typeface="Droid Sans Mono"/>
              </a:rPr>
              <a:t>average</a:t>
            </a:r>
            <a:r>
              <a:rPr lang="en-US" sz="2400" b="0" i="0" dirty="0">
                <a:effectLst/>
                <a:latin typeface="Droid Sans Mono"/>
              </a:rPr>
              <a:t>(‘3’, ‘4’, ‘5’)</a:t>
            </a:r>
          </a:p>
          <a:p>
            <a:r>
              <a:rPr lang="en-US" sz="2400" b="0" i="0" dirty="0" err="1">
                <a:effectLst/>
                <a:latin typeface="Droid Sans Mono"/>
              </a:rPr>
              <a:t>citrus:minimum</a:t>
            </a:r>
            <a:r>
              <a:rPr lang="en-US" sz="2400" b="0" i="0" dirty="0">
                <a:effectLst/>
                <a:latin typeface="Droid Sans Mono"/>
              </a:rPr>
              <a:t>(‘3’, ‘4’, ‘5’)</a:t>
            </a:r>
          </a:p>
          <a:p>
            <a:r>
              <a:rPr lang="en-US" sz="2400" b="0" i="0" dirty="0" err="1">
                <a:effectLst/>
                <a:latin typeface="Droid Sans Mono"/>
              </a:rPr>
              <a:t>citrus:</a:t>
            </a:r>
            <a:r>
              <a:rPr lang="en-US" sz="2400" dirty="0" err="1">
                <a:latin typeface="Droid Sans Mono"/>
              </a:rPr>
              <a:t>sum</a:t>
            </a:r>
            <a:r>
              <a:rPr lang="en-US" sz="2400" b="0" i="0" dirty="0">
                <a:effectLst/>
                <a:latin typeface="Droid Sans Mono"/>
              </a:rPr>
              <a:t>(‘3’, ‘4’, ‘5’)</a:t>
            </a:r>
          </a:p>
          <a:p>
            <a:r>
              <a:rPr lang="en-US" sz="2400" b="0" i="0" dirty="0" err="1">
                <a:effectLst/>
                <a:latin typeface="Droid Sans Mono"/>
              </a:rPr>
              <a:t>citrus:</a:t>
            </a:r>
            <a:r>
              <a:rPr lang="en-US" sz="2400" dirty="0" err="1">
                <a:latin typeface="Droid Sans Mono"/>
              </a:rPr>
              <a:t>randomUUID</a:t>
            </a:r>
            <a:r>
              <a:rPr lang="en-US" sz="2400" b="0" i="0" dirty="0">
                <a:effectLst/>
                <a:latin typeface="Droid Sans Mono"/>
              </a:rPr>
              <a:t>()</a:t>
            </a:r>
          </a:p>
          <a:p>
            <a:r>
              <a:rPr lang="en-US" sz="2400" dirty="0">
                <a:latin typeface="Droid Sans Mono"/>
              </a:rPr>
              <a:t>                                                                        * </a:t>
            </a:r>
            <a:r>
              <a:rPr lang="ru-RU" sz="2400" dirty="0">
                <a:latin typeface="Droid Sans Mono"/>
              </a:rPr>
              <a:t>еще более 20 функций</a:t>
            </a:r>
            <a:endParaRPr lang="en-US" sz="2400" dirty="0">
              <a:latin typeface="Droid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68369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556584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8F3FB099-1E1A-468B-8753-143825DFF882}"/>
              </a:ext>
            </a:extLst>
          </p:cNvPr>
          <p:cNvSpPr txBox="1">
            <a:spLocks/>
          </p:cNvSpPr>
          <p:nvPr/>
        </p:nvSpPr>
        <p:spPr>
          <a:xfrm>
            <a:off x="830265" y="1422291"/>
            <a:ext cx="10748733" cy="51785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                                                </a:t>
            </a:r>
            <a:r>
              <a:rPr lang="en-US" sz="4000" dirty="0"/>
              <a:t>Citrus validation matchers:</a:t>
            </a:r>
          </a:p>
          <a:p>
            <a:r>
              <a:rPr lang="en-US" sz="2800" b="0" i="0" dirty="0">
                <a:effectLst/>
                <a:latin typeface="Droid Sans Mono"/>
              </a:rPr>
              <a:t>@contains('foo’)@</a:t>
            </a:r>
          </a:p>
          <a:p>
            <a:r>
              <a:rPr lang="en-US" sz="2800" b="0" i="0" dirty="0">
                <a:effectLst/>
                <a:latin typeface="Droid Sans Mono"/>
              </a:rPr>
              <a:t>@startsWith('foo’)@</a:t>
            </a:r>
            <a:endParaRPr lang="en-US" sz="2800" dirty="0">
              <a:latin typeface="Droid Sans Mono"/>
            </a:endParaRPr>
          </a:p>
          <a:p>
            <a:r>
              <a:rPr lang="en-US" sz="2800" b="0" i="0" dirty="0">
                <a:effectLst/>
                <a:latin typeface="Droid Sans Mono"/>
              </a:rPr>
              <a:t>@endsWith('foo’)@</a:t>
            </a:r>
          </a:p>
          <a:p>
            <a:r>
              <a:rPr lang="en-US" sz="2800" b="0" i="0" dirty="0">
                <a:effectLst/>
                <a:latin typeface="Droid Sans Mono"/>
              </a:rPr>
              <a:t>@matches('[a-z0-9]’)@</a:t>
            </a:r>
          </a:p>
          <a:p>
            <a:r>
              <a:rPr lang="en-US" sz="2800" b="0" i="0" dirty="0">
                <a:effectLst/>
                <a:latin typeface="Droid Sans Mono"/>
              </a:rPr>
              <a:t>@isNumber()@</a:t>
            </a:r>
            <a:endParaRPr lang="en-US" sz="2800" dirty="0">
              <a:latin typeface="Droid Sans Mono"/>
            </a:endParaRPr>
          </a:p>
          <a:p>
            <a:r>
              <a:rPr lang="en-US" sz="2800" b="0" i="0" dirty="0">
                <a:effectLst/>
                <a:latin typeface="Droid Sans Mono"/>
              </a:rPr>
              <a:t>@ignore()@</a:t>
            </a:r>
          </a:p>
          <a:p>
            <a:r>
              <a:rPr lang="en-US" sz="2800" b="0" i="0" dirty="0">
                <a:effectLst/>
                <a:latin typeface="Droid Sans Mono"/>
              </a:rPr>
              <a:t>@matchesDatePattern('yyyy-MM-dd’)@</a:t>
            </a:r>
            <a:endParaRPr lang="en-US" sz="2800" dirty="0">
              <a:latin typeface="Droid Sans Mono"/>
            </a:endParaRPr>
          </a:p>
          <a:p>
            <a:r>
              <a:rPr lang="en-US" sz="2800" b="0" i="0" dirty="0">
                <a:effectLst/>
                <a:latin typeface="Droid Sans Mono"/>
              </a:rPr>
              <a:t>@isWeekday('MONDAY’)@</a:t>
            </a:r>
          </a:p>
          <a:p>
            <a:r>
              <a:rPr lang="en-US" sz="2800" b="0" i="0" dirty="0">
                <a:effectLst/>
                <a:latin typeface="Droid Sans Mono"/>
              </a:rPr>
              <a:t>@variable('foo’)@</a:t>
            </a:r>
            <a:endParaRPr lang="en-US" sz="2800" dirty="0">
              <a:latin typeface="Droid Sans Mono"/>
            </a:endParaRPr>
          </a:p>
          <a:p>
            <a:r>
              <a:rPr lang="en-US" sz="2800" b="0" i="0" dirty="0">
                <a:effectLst/>
                <a:latin typeface="Droid Sans Mono"/>
              </a:rPr>
              <a:t>@matchesXml@</a:t>
            </a:r>
          </a:p>
          <a:p>
            <a:r>
              <a:rPr lang="en-US" sz="2800" dirty="0">
                <a:latin typeface="Droid Sans Mono"/>
              </a:rPr>
              <a:t>                                                                * </a:t>
            </a:r>
            <a:r>
              <a:rPr lang="ru-RU" sz="2800" dirty="0">
                <a:latin typeface="Droid Sans Mono"/>
              </a:rPr>
              <a:t>еще 8 валидаторов</a:t>
            </a:r>
            <a:endParaRPr lang="en-US" sz="2800" dirty="0">
              <a:latin typeface="Droid Sans Mono"/>
            </a:endParaRPr>
          </a:p>
        </p:txBody>
      </p:sp>
    </p:spTree>
    <p:extLst>
      <p:ext uri="{BB962C8B-B14F-4D97-AF65-F5344CB8AC3E}">
        <p14:creationId xmlns:p14="http://schemas.microsoft.com/office/powerpoint/2010/main" val="181460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556584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FB776C-7E4F-4F72-A76E-1D950FF7A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90" y="2238322"/>
            <a:ext cx="11118898" cy="32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54557" y="2080550"/>
            <a:ext cx="12082799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Arial"/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0" y="3341553"/>
            <a:ext cx="12137401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30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+</a:t>
            </a: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если все хорошо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556584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sp>
        <p:nvSpPr>
          <p:cNvPr id="9" name="Google Shape;204;p26">
            <a:extLst>
              <a:ext uri="{FF2B5EF4-FFF2-40B4-BE49-F238E27FC236}">
                <a16:creationId xmlns:a16="http://schemas.microsoft.com/office/drawing/2014/main" id="{68FA4704-2557-485B-997A-BE2F30161284}"/>
              </a:ext>
            </a:extLst>
          </p:cNvPr>
          <p:cNvSpPr txBox="1">
            <a:spLocks/>
          </p:cNvSpPr>
          <p:nvPr/>
        </p:nvSpPr>
        <p:spPr>
          <a:xfrm>
            <a:off x="783200" y="1479657"/>
            <a:ext cx="11063794" cy="238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800"/>
              </a:spcBef>
              <a:buClr>
                <a:srgbClr val="7F00BA"/>
              </a:buClr>
              <a:buSzPts val="1400"/>
              <a:buFont typeface="Montserrat"/>
              <a:buChar char="●"/>
            </a:pP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Clr>
                <a:srgbClr val="7F00BA"/>
              </a:buClr>
              <a:buSzPts val="1400"/>
              <a:buFont typeface="Montserrat"/>
              <a:buChar char="●"/>
            </a:pP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Homepage: http://citrusframework.org/</a:t>
            </a: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Clr>
                <a:srgbClr val="7F00BA"/>
              </a:buClr>
              <a:buSzPts val="1400"/>
              <a:buFont typeface="Montserrat"/>
              <a:buChar char="●"/>
            </a:pP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Blog: https://labs.consol.de/tags/citrus/</a:t>
            </a: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Clr>
                <a:srgbClr val="7F00BA"/>
              </a:buClr>
              <a:buSzPts val="1400"/>
              <a:buFont typeface="Montserrat"/>
              <a:buChar char="●"/>
            </a:pP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Latest stable release: 3.</a:t>
            </a:r>
            <a: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date </a:t>
            </a:r>
            <a: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.0</a:t>
            </a:r>
            <a: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.202</a:t>
            </a:r>
            <a: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lang="en-US"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88873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5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25" y="-11810"/>
            <a:ext cx="12055475" cy="561466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723600" y="359177"/>
            <a:ext cx="10748733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12"/>
          <p:cNvSpPr txBox="1">
            <a:spLocks noGrp="1"/>
          </p:cNvSpPr>
          <p:nvPr>
            <p:ph type="body" idx="4294967295"/>
          </p:nvPr>
        </p:nvSpPr>
        <p:spPr>
          <a:xfrm>
            <a:off x="359039" y="2106432"/>
            <a:ext cx="8047539" cy="23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eriod"/>
            </a:pPr>
            <a:r>
              <a:rPr lang="ru-RU" sz="1820" dirty="0">
                <a:solidFill>
                  <a:srgbClr val="3F3F3F"/>
                </a:solidFill>
              </a:rPr>
              <a:t>Открыть командную строку</a:t>
            </a:r>
            <a:r>
              <a:rPr lang="en-US" sz="1820" dirty="0">
                <a:solidFill>
                  <a:srgbClr val="3F3F3F"/>
                </a:solidFill>
              </a:rPr>
              <a:t>, </a:t>
            </a:r>
            <a:r>
              <a:rPr lang="ru-RU" sz="1820" dirty="0">
                <a:solidFill>
                  <a:srgbClr val="3F3F3F"/>
                </a:solidFill>
              </a:rPr>
              <a:t>набрать </a:t>
            </a:r>
            <a:r>
              <a:rPr lang="en-US" sz="1820" dirty="0" err="1">
                <a:solidFill>
                  <a:srgbClr val="3F3F3F"/>
                </a:solidFill>
              </a:rPr>
              <a:t>mvn</a:t>
            </a:r>
            <a:r>
              <a:rPr lang="en-US" sz="1820" dirty="0">
                <a:solidFill>
                  <a:srgbClr val="3F3F3F"/>
                </a:solidFill>
              </a:rPr>
              <a:t> </a:t>
            </a:r>
            <a:r>
              <a:rPr lang="en-US" sz="1820" dirty="0" err="1">
                <a:solidFill>
                  <a:srgbClr val="3F3F3F"/>
                </a:solidFill>
              </a:rPr>
              <a:t>archetype:generate</a:t>
            </a:r>
            <a:endParaRPr lang="en-US" sz="1820" dirty="0">
              <a:solidFill>
                <a:srgbClr val="3F3F3F"/>
              </a:solidFill>
            </a:endParaRPr>
          </a:p>
          <a:p>
            <a:pPr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eriod"/>
            </a:pPr>
            <a:endParaRPr lang="en-US" sz="1820" dirty="0">
              <a:solidFill>
                <a:srgbClr val="3F3F3F"/>
              </a:solidFill>
            </a:endParaRPr>
          </a:p>
          <a:p>
            <a:pPr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eriod"/>
            </a:pPr>
            <a:r>
              <a:rPr lang="ru-RU" sz="1820" dirty="0">
                <a:solidFill>
                  <a:srgbClr val="3F3F3F"/>
                </a:solidFill>
              </a:rPr>
              <a:t>Генерируем</a:t>
            </a:r>
            <a:r>
              <a:rPr lang="en-US" sz="1820" dirty="0">
                <a:solidFill>
                  <a:srgbClr val="3F3F3F"/>
                </a:solidFill>
              </a:rPr>
              <a:t> </a:t>
            </a:r>
            <a:r>
              <a:rPr lang="ru-RU" sz="1820" dirty="0">
                <a:solidFill>
                  <a:srgbClr val="3F3F3F"/>
                </a:solidFill>
              </a:rPr>
              <a:t>простой </a:t>
            </a:r>
            <a:r>
              <a:rPr lang="en-US" sz="1820" dirty="0">
                <a:solidFill>
                  <a:srgbClr val="3F3F3F"/>
                </a:solidFill>
              </a:rPr>
              <a:t>citrus</a:t>
            </a:r>
            <a:r>
              <a:rPr lang="ru-RU" sz="1820" dirty="0">
                <a:solidFill>
                  <a:srgbClr val="3F3F3F"/>
                </a:solidFill>
              </a:rPr>
              <a:t> проект</a:t>
            </a:r>
            <a:endParaRPr lang="en-US" sz="1820" dirty="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None/>
            </a:pPr>
            <a:endParaRPr lang="ru-RU" sz="1820" dirty="0">
              <a:solidFill>
                <a:srgbClr val="3F3F3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None/>
            </a:pPr>
            <a:r>
              <a:rPr lang="ru-RU" sz="1820" dirty="0">
                <a:solidFill>
                  <a:srgbClr val="3F3F3F"/>
                </a:solidFill>
              </a:rPr>
              <a:t>3.     Открыть проект в среде разработки</a:t>
            </a:r>
            <a:endParaRPr sz="1820" dirty="0">
              <a:solidFill>
                <a:srgbClr val="3F3F3F"/>
              </a:solidFill>
            </a:endParaRPr>
          </a:p>
        </p:txBody>
      </p:sp>
      <p:sp>
        <p:nvSpPr>
          <p:cNvPr id="22" name="Google Shape;296;p12">
            <a:extLst>
              <a:ext uri="{FF2B5EF4-FFF2-40B4-BE49-F238E27FC236}">
                <a16:creationId xmlns:a16="http://schemas.microsoft.com/office/drawing/2014/main" id="{5A0ACF54-FF07-450B-8EA4-252CEB3564B6}"/>
              </a:ext>
            </a:extLst>
          </p:cNvPr>
          <p:cNvSpPr txBox="1">
            <a:spLocks/>
          </p:cNvSpPr>
          <p:nvPr/>
        </p:nvSpPr>
        <p:spPr>
          <a:xfrm>
            <a:off x="2777934" y="1076001"/>
            <a:ext cx="8047539" cy="103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0" b="1" dirty="0">
              <a:solidFill>
                <a:srgbClr val="3F3F3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en-US" sz="2400" dirty="0">
                <a:solidFill>
                  <a:srgbClr val="3F3F3F"/>
                </a:solidFill>
              </a:rPr>
              <a:t>          </a:t>
            </a:r>
            <a:r>
              <a:rPr lang="ru-RU" sz="2400" dirty="0">
                <a:solidFill>
                  <a:srgbClr val="3F3F3F"/>
                </a:solidFill>
              </a:rPr>
              <a:t>Загружаем шаблон проекта </a:t>
            </a:r>
            <a:r>
              <a:rPr lang="en-US" sz="2400" dirty="0">
                <a:solidFill>
                  <a:srgbClr val="3F3F3F"/>
                </a:solidFill>
              </a:rPr>
              <a:t>Citrus</a:t>
            </a:r>
          </a:p>
        </p:txBody>
      </p:sp>
    </p:spTree>
    <p:extLst>
      <p:ext uri="{BB962C8B-B14F-4D97-AF65-F5344CB8AC3E}">
        <p14:creationId xmlns:p14="http://schemas.microsoft.com/office/powerpoint/2010/main" val="541966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6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6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7"/>
          <p:cNvSpPr/>
          <p:nvPr/>
        </p:nvSpPr>
        <p:spPr>
          <a:xfrm>
            <a:off x="54550" y="1859400"/>
            <a:ext cx="12082799" cy="20400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следующие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sz="42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-50" y="3670225"/>
            <a:ext cx="12192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Алексей Тараненко</a:t>
            </a:r>
            <a:endParaRPr sz="26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9" name="Google Shape;489;p27"/>
          <p:cNvCxnSpPr/>
          <p:nvPr/>
        </p:nvCxnSpPr>
        <p:spPr>
          <a:xfrm rot="10800000" flipH="1">
            <a:off x="3645850" y="3639200"/>
            <a:ext cx="5152500" cy="2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запись!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54550" y="1859400"/>
            <a:ext cx="12082799" cy="20400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Citrus Framework</a:t>
            </a:r>
            <a:r>
              <a:rPr lang="en-US" sz="4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4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теория, первый тест</a:t>
            </a:r>
            <a:endParaRPr sz="42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-50" y="3670225"/>
            <a:ext cx="12192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Алексей Тараненко</a:t>
            </a:r>
            <a:endParaRPr sz="26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4"/>
          <p:cNvCxnSpPr/>
          <p:nvPr/>
        </p:nvCxnSpPr>
        <p:spPr>
          <a:xfrm rot="10800000" flipH="1">
            <a:off x="3645850" y="3639200"/>
            <a:ext cx="5152500" cy="2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"/>
          <p:cNvSpPr txBox="1"/>
          <p:nvPr/>
        </p:nvSpPr>
        <p:spPr>
          <a:xfrm>
            <a:off x="4120899" y="1973518"/>
            <a:ext cx="6033300" cy="2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Алексей Тараненко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Специалист в области обеспечения качеством и автоматизации процессов тестирования ПО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UX/UI testing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API testing (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Web (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Mobile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"/>
          <p:cNvSpPr txBox="1">
            <a:spLocks noGrp="1"/>
          </p:cNvSpPr>
          <p:nvPr>
            <p:ph type="sldNum" idx="4294967295"/>
          </p:nvPr>
        </p:nvSpPr>
        <p:spPr>
          <a:xfrm>
            <a:off x="11987213" y="6600825"/>
            <a:ext cx="204787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5" name="Google Shape;205;p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Преподаватель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667250" y="1722325"/>
            <a:ext cx="2786400" cy="2629200"/>
          </a:xfrm>
          <a:prstGeom prst="ellipse">
            <a:avLst/>
          </a:prstGeom>
          <a:solidFill>
            <a:srgbClr val="83DFE1">
              <a:alpha val="40000"/>
            </a:srgbClr>
          </a:solidFill>
          <a:ln w="9525" cap="flat" cmpd="sng">
            <a:solidFill>
              <a:srgbClr val="83DF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Добавьте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 descr="Изображение выглядит как стена, внутренний, мужчи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0BD742CF-5160-4872-8946-AB5F172DB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53" y="1722325"/>
            <a:ext cx="2880393" cy="28803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>
            <a:spLocks noGrp="1"/>
          </p:cNvSpPr>
          <p:nvPr>
            <p:ph type="body" idx="4294967295"/>
          </p:nvPr>
        </p:nvSpPr>
        <p:spPr>
          <a:xfrm>
            <a:off x="1846729" y="1782775"/>
            <a:ext cx="10345171" cy="30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Задаем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или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голосом</a:t>
            </a: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Off-topic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обсуждаем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Slack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lang="en-US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вижу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могу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ответить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сразу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074" y="1680150"/>
            <a:ext cx="699001" cy="6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074" y="2703524"/>
            <a:ext cx="699000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5524" y="3785026"/>
            <a:ext cx="699000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 descr="Изображение выглядит как объект, часы&#10;&#10;Автоматически созданное описание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5527" y="4918676"/>
            <a:ext cx="699000" cy="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вебинара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7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400" dirty="0"/>
              <a:t>Знакомство с </a:t>
            </a:r>
            <a:r>
              <a:rPr lang="en-US" sz="2400" dirty="0"/>
              <a:t>Citrus Framework</a:t>
            </a:r>
            <a:endParaRPr sz="2400" dirty="0"/>
          </a:p>
        </p:txBody>
      </p:sp>
      <p:sp>
        <p:nvSpPr>
          <p:cNvPr id="226" name="Google Shape;226;p7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227" name="Google Shape;227;p7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dirty="0">
                <a:latin typeface="Roboto"/>
                <a:ea typeface="Roboto"/>
                <a:sym typeface="Roboto"/>
              </a:rPr>
              <a:t>Генерация тестового проекта</a:t>
            </a:r>
            <a:endParaRPr dirty="0"/>
          </a:p>
        </p:txBody>
      </p:sp>
      <p:sp>
        <p:nvSpPr>
          <p:cNvPr id="228" name="Google Shape;228;p7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400" dirty="0">
                <a:latin typeface="Roboto"/>
                <a:ea typeface="Roboto"/>
                <a:sym typeface="Roboto"/>
              </a:rPr>
              <a:t>Работа с </a:t>
            </a:r>
            <a:r>
              <a:rPr lang="en-US" sz="2400" dirty="0">
                <a:latin typeface="Roboto"/>
                <a:ea typeface="Roboto"/>
                <a:sym typeface="Roboto"/>
              </a:rPr>
              <a:t>context </a:t>
            </a:r>
            <a:r>
              <a:rPr lang="ru-RU" sz="2400" dirty="0">
                <a:latin typeface="Roboto"/>
                <a:ea typeface="Roboto"/>
                <a:sym typeface="Roboto"/>
              </a:rPr>
              <a:t>и </a:t>
            </a:r>
            <a:r>
              <a:rPr lang="en-US" sz="2400" dirty="0">
                <a:latin typeface="Roboto"/>
                <a:ea typeface="Roboto"/>
                <a:sym typeface="Roboto"/>
              </a:rPr>
              <a:t>properties</a:t>
            </a:r>
            <a:endParaRPr dirty="0"/>
          </a:p>
        </p:txBody>
      </p:sp>
      <p:sp>
        <p:nvSpPr>
          <p:cNvPr id="230" name="Google Shape;230;p7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31" name="Google Shape;231;p7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400" dirty="0">
                <a:latin typeface="Roboto"/>
                <a:ea typeface="Roboto"/>
                <a:sym typeface="Roboto"/>
              </a:rPr>
              <a:t>Создание и запуск тестов</a:t>
            </a:r>
            <a:endParaRPr lang="en-US" sz="2400" dirty="0">
              <a:latin typeface="Roboto"/>
              <a:ea typeface="Roboto"/>
              <a:sym typeface="Roboto"/>
            </a:endParaRPr>
          </a:p>
        </p:txBody>
      </p:sp>
      <p:sp>
        <p:nvSpPr>
          <p:cNvPr id="232" name="Google Shape;232;p7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33" name="Google Shape;233;p7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dirty="0"/>
              <a:t>Создание клиента для </a:t>
            </a:r>
            <a:r>
              <a:rPr lang="en-US" dirty="0"/>
              <a:t>RESTful </a:t>
            </a:r>
            <a:r>
              <a:rPr lang="ru-RU" dirty="0"/>
              <a:t>сервиса</a:t>
            </a:r>
            <a:endParaRPr lang="en-US" dirty="0"/>
          </a:p>
        </p:txBody>
      </p:sp>
      <p:sp>
        <p:nvSpPr>
          <p:cNvPr id="234" name="Google Shape;234;p7"/>
          <p:cNvSpPr txBox="1"/>
          <p:nvPr/>
        </p:nvSpPr>
        <p:spPr>
          <a:xfrm>
            <a:off x="1403290" y="577022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Citrus Framework</a:t>
            </a: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306168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E28FA6-469E-4DE2-9729-8A63E393A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" y="1470212"/>
            <a:ext cx="11630025" cy="52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96597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2666</TotalTime>
  <Words>527</Words>
  <Application>Microsoft Office PowerPoint</Application>
  <PresentationFormat>Широкоэкранный</PresentationFormat>
  <Paragraphs>139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5" baseType="lpstr">
      <vt:lpstr>Avenir</vt:lpstr>
      <vt:lpstr>Droid Sans Mono</vt:lpstr>
      <vt:lpstr>Noto Sans Symbols</vt:lpstr>
      <vt:lpstr>Roboto</vt:lpstr>
      <vt:lpstr>Arial</vt:lpstr>
      <vt:lpstr>Montserrat</vt:lpstr>
      <vt:lpstr>Fira Sans</vt:lpstr>
      <vt:lpstr>Calibri</vt:lpstr>
      <vt:lpstr>-apple-system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Citrus Framework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Алексей</cp:lastModifiedBy>
  <cp:revision>89</cp:revision>
  <dcterms:modified xsi:type="dcterms:W3CDTF">2022-07-22T09:17:12Z</dcterms:modified>
</cp:coreProperties>
</file>